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3" r:id="rId7"/>
    <p:sldId id="291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6FDF-47B0-438E-B30C-327C9C71923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AC8AF-F43F-44C8-8D7B-9114EBF1B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23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7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6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0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2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1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18" r:id="rId6"/>
    <p:sldLayoutId id="2147483814" r:id="rId7"/>
    <p:sldLayoutId id="2147483815" r:id="rId8"/>
    <p:sldLayoutId id="2147483816" r:id="rId9"/>
    <p:sldLayoutId id="2147483817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deborahserani.blogspot.com/2010_04_01_archiv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848663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lock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undedtimes.org/2017/12/veterans-charity-raises-millions-to.html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identify-slow-code-with-devel--time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nalexpressions.blogspot.com/2014/08/draw-picture-is-too-darn-abstract-for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powder blust">
            <a:extLst>
              <a:ext uri="{FF2B5EF4-FFF2-40B4-BE49-F238E27FC236}">
                <a16:creationId xmlns:a16="http://schemas.microsoft.com/office/drawing/2014/main" id="{9A13292A-E692-4AE8-A852-CFB677094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7" b="94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70663-DC6A-40B2-A53D-86D08AF4E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ACT PREP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20D01-F848-4E18-B05D-1803FEA96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Math Section</a:t>
            </a:r>
          </a:p>
        </p:txBody>
      </p:sp>
    </p:spTree>
    <p:extLst>
      <p:ext uri="{BB962C8B-B14F-4D97-AF65-F5344CB8AC3E}">
        <p14:creationId xmlns:p14="http://schemas.microsoft.com/office/powerpoint/2010/main" val="350674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5455426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Divide Diagrams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oogle Shape;991;p151">
            <a:extLst>
              <a:ext uri="{FF2B5EF4-FFF2-40B4-BE49-F238E27FC236}">
                <a16:creationId xmlns:a16="http://schemas.microsoft.com/office/drawing/2014/main" id="{14B3FA51-6C1F-4B2F-A83E-7CE8C1EA3D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013"/>
          <a:stretch/>
        </p:blipFill>
        <p:spPr>
          <a:xfrm>
            <a:off x="1282740" y="1771054"/>
            <a:ext cx="6824940" cy="4717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067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5455426" cy="11704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Make Up Numbers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002;p153">
            <a:extLst>
              <a:ext uri="{FF2B5EF4-FFF2-40B4-BE49-F238E27FC236}">
                <a16:creationId xmlns:a16="http://schemas.microsoft.com/office/drawing/2014/main" id="{581743EF-0DAC-4994-A402-BCA6B6F56C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2100" y="1543050"/>
            <a:ext cx="8272780" cy="4276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962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4023360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Math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9763-2CB2-4F13-84D3-6ACCA328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4872922"/>
            <a:ext cx="4023360" cy="198507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Arithmetic (middle school math)</a:t>
            </a:r>
          </a:p>
          <a:p>
            <a:pPr marL="0" indent="0">
              <a:buNone/>
            </a:pPr>
            <a:r>
              <a:rPr lang="en-US" sz="2000" dirty="0"/>
              <a:t>Algebra</a:t>
            </a:r>
          </a:p>
          <a:p>
            <a:pPr marL="0" indent="0">
              <a:buNone/>
            </a:pPr>
            <a:r>
              <a:rPr lang="en-US" sz="2000" dirty="0"/>
              <a:t>Geometry</a:t>
            </a:r>
          </a:p>
          <a:p>
            <a:pPr marL="0" indent="0">
              <a:buNone/>
            </a:pPr>
            <a:r>
              <a:rPr lang="en-US" sz="2000" dirty="0"/>
              <a:t>Advanced Algebra</a:t>
            </a:r>
          </a:p>
          <a:p>
            <a:pPr marL="0" indent="0">
              <a:buNone/>
            </a:pPr>
            <a:r>
              <a:rPr lang="en-US" sz="2000" dirty="0"/>
              <a:t>Trigonometry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CE73D-FA8B-4F08-83E3-EA0DF2697531}"/>
              </a:ext>
            </a:extLst>
          </p:cNvPr>
          <p:cNvSpPr txBox="1"/>
          <p:nvPr/>
        </p:nvSpPr>
        <p:spPr>
          <a:xfrm>
            <a:off x="7784071" y="3769983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test includes: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59749-3B55-4258-B589-06C2615638BE}"/>
              </a:ext>
            </a:extLst>
          </p:cNvPr>
          <p:cNvSpPr txBox="1"/>
          <p:nvPr/>
        </p:nvSpPr>
        <p:spPr>
          <a:xfrm>
            <a:off x="7380025" y="1396263"/>
            <a:ext cx="449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TEST OF WHAT YOU KNOW!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9C8C41F-B2DA-4E8E-95D5-67385FEAC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5034" y="1210897"/>
            <a:ext cx="5396356" cy="53963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7B0330-1522-4126-9484-73047C9E1DF8}"/>
              </a:ext>
            </a:extLst>
          </p:cNvPr>
          <p:cNvSpPr txBox="1"/>
          <p:nvPr/>
        </p:nvSpPr>
        <p:spPr>
          <a:xfrm>
            <a:off x="8181097" y="8451013"/>
            <a:ext cx="16352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drdeborahserani.blogspot.com/2010_04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74670E-DF9E-4243-A336-0F4B886EE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58660" y="2073309"/>
            <a:ext cx="2007931" cy="13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4023360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9763-2CB2-4F13-84D3-6ACCA328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4872922"/>
            <a:ext cx="4023360" cy="198507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You will have 60 questions to complete in 60 minutes!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2F917-ABF3-4020-A3FB-376C8063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905" y="1324516"/>
            <a:ext cx="4600949" cy="5306428"/>
          </a:xfrm>
          <a:prstGeom prst="rect">
            <a:avLst/>
          </a:prstGeom>
        </p:spPr>
      </p:pic>
      <p:pic>
        <p:nvPicPr>
          <p:cNvPr id="16" name="Picture 1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F4303AA-0122-4B55-A110-F8BAAABF7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02639" y="1156561"/>
            <a:ext cx="2960328" cy="24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6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4023360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Pacing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4CA56-F34C-4F2B-89EE-FCAF778C1A2F}"/>
              </a:ext>
            </a:extLst>
          </p:cNvPr>
          <p:cNvSpPr/>
          <p:nvPr/>
        </p:nvSpPr>
        <p:spPr>
          <a:xfrm>
            <a:off x="5387095" y="1059624"/>
            <a:ext cx="6096000" cy="2285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30200">
              <a:buClr>
                <a:srgbClr val="2D2D8A"/>
              </a:buClr>
              <a:buSzPts val="3000"/>
              <a:buFont typeface="Palatino Linotype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Read EVERY problem.</a:t>
            </a:r>
          </a:p>
          <a:p>
            <a:pPr marL="342900" lvl="0" indent="-330200">
              <a:spcBef>
                <a:spcPts val="640"/>
              </a:spcBef>
              <a:buClr>
                <a:srgbClr val="2D2D8A"/>
              </a:buClr>
              <a:buSzPts val="3000"/>
              <a:buFont typeface="Palatino Linotype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Don’t spend your time on those problems that you can’t work.</a:t>
            </a:r>
          </a:p>
          <a:p>
            <a:pPr marL="2057400" lvl="2" indent="-190500">
              <a:spcBef>
                <a:spcPts val="720"/>
              </a:spcBef>
              <a:buClr>
                <a:srgbClr val="2D2D8A"/>
              </a:buClr>
              <a:buSzPts val="3000"/>
              <a:buFont typeface="Noto Sans Symbols"/>
              <a:buChar char="✔"/>
            </a:pP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en-US" sz="2000" b="1" dirty="0">
                <a:solidFill>
                  <a:srgbClr val="FFFFFF"/>
                </a:solidFill>
              </a:rPr>
              <a:t>EASY, </a:t>
            </a:r>
            <a:r>
              <a:rPr lang="en-US" sz="2000" dirty="0">
                <a:solidFill>
                  <a:srgbClr val="FFFFFF"/>
                </a:solidFill>
              </a:rPr>
              <a:t>then WORK it!</a:t>
            </a:r>
          </a:p>
          <a:p>
            <a:pPr marL="1866900" lvl="2" indent="0">
              <a:spcBef>
                <a:spcPts val="720"/>
              </a:spcBef>
              <a:buClr>
                <a:srgbClr val="2D2D8A"/>
              </a:buClr>
              <a:buSzPts val="3000"/>
              <a:buNone/>
            </a:pPr>
            <a:r>
              <a:rPr lang="en-US" sz="2000" dirty="0">
                <a:solidFill>
                  <a:srgbClr val="FFFFFF"/>
                </a:solidFill>
              </a:rPr>
              <a:t>+   </a:t>
            </a:r>
            <a:r>
              <a:rPr lang="en-US" sz="2000" b="1" dirty="0">
                <a:solidFill>
                  <a:srgbClr val="FFFFFF"/>
                </a:solidFill>
              </a:rPr>
              <a:t>HARD,</a:t>
            </a:r>
            <a:r>
              <a:rPr lang="en-US" sz="2000" dirty="0">
                <a:solidFill>
                  <a:srgbClr val="FFFFFF"/>
                </a:solidFill>
              </a:rPr>
              <a:t> then SKIP it!</a:t>
            </a:r>
          </a:p>
          <a:p>
            <a:pPr marL="1866900" lvl="2" indent="0">
              <a:spcBef>
                <a:spcPts val="720"/>
              </a:spcBef>
              <a:buClr>
                <a:srgbClr val="2D2D8A"/>
              </a:buClr>
              <a:buSzPts val="3000"/>
              <a:buNone/>
            </a:pPr>
            <a:r>
              <a:rPr lang="en-US" sz="2000" dirty="0">
                <a:solidFill>
                  <a:srgbClr val="FFFFFF"/>
                </a:solidFill>
              </a:rPr>
              <a:t>—  </a:t>
            </a:r>
            <a:r>
              <a:rPr lang="en-US" sz="2000" b="1" dirty="0">
                <a:solidFill>
                  <a:srgbClr val="FFFFFF"/>
                </a:solidFill>
              </a:rPr>
              <a:t>IMPOSSIBLE,</a:t>
            </a:r>
            <a:r>
              <a:rPr lang="en-US" sz="2000" dirty="0">
                <a:solidFill>
                  <a:srgbClr val="FFFFFF"/>
                </a:solidFill>
              </a:rPr>
              <a:t> then SKIP it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F9DF440-1EE4-4E83-9AEF-B417E4134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0811" y="2738885"/>
            <a:ext cx="5355189" cy="3493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3DC0CE-F790-42B1-AED5-2B5823B4E1CB}"/>
              </a:ext>
            </a:extLst>
          </p:cNvPr>
          <p:cNvSpPr/>
          <p:nvPr/>
        </p:nvSpPr>
        <p:spPr>
          <a:xfrm>
            <a:off x="6096000" y="3616031"/>
            <a:ext cx="6096000" cy="917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30200">
              <a:lnSpc>
                <a:spcPct val="90000"/>
              </a:lnSpc>
              <a:spcBef>
                <a:spcPts val="640"/>
              </a:spcBef>
              <a:buClr>
                <a:srgbClr val="2D2D8A"/>
              </a:buClr>
              <a:buSzPts val="3000"/>
              <a:buFont typeface="Palatino Linotype"/>
              <a:buChar char="•"/>
            </a:pPr>
            <a:r>
              <a:rPr lang="en-US" dirty="0"/>
              <a:t>Come back to hard problems</a:t>
            </a:r>
          </a:p>
          <a:p>
            <a:pPr marL="342900" lvl="0" indent="-330200">
              <a:lnSpc>
                <a:spcPct val="90000"/>
              </a:lnSpc>
              <a:spcBef>
                <a:spcPts val="640"/>
              </a:spcBef>
              <a:buClr>
                <a:srgbClr val="2D2D8A"/>
              </a:buClr>
              <a:buSzPts val="3000"/>
              <a:buFont typeface="Palatino Linotype"/>
              <a:buChar char="•"/>
            </a:pPr>
            <a:r>
              <a:rPr lang="en-US" dirty="0"/>
              <a:t>Save impossible problems for last, guess if </a:t>
            </a:r>
            <a:r>
              <a:rPr lang="en-US" dirty="0">
                <a:solidFill>
                  <a:schemeClr val="bg1"/>
                </a:solidFill>
              </a:rPr>
              <a:t>you need to.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3D741-D944-4693-A2F6-428547305796}"/>
              </a:ext>
            </a:extLst>
          </p:cNvPr>
          <p:cNvSpPr txBox="1"/>
          <p:nvPr/>
        </p:nvSpPr>
        <p:spPr>
          <a:xfrm>
            <a:off x="7490122" y="5125603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may use a calculator!</a:t>
            </a:r>
          </a:p>
          <a:p>
            <a:r>
              <a:rPr lang="en-US" dirty="0"/>
              <a:t>Problems are in order from easy to hard. </a:t>
            </a:r>
          </a:p>
        </p:txBody>
      </p:sp>
    </p:spTree>
    <p:extLst>
      <p:ext uri="{BB962C8B-B14F-4D97-AF65-F5344CB8AC3E}">
        <p14:creationId xmlns:p14="http://schemas.microsoft.com/office/powerpoint/2010/main" val="2328933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4023360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Strategies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81EEAF-8409-466B-AD82-609B9C6D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and label diagrams, if possible.</a:t>
            </a:r>
          </a:p>
          <a:p>
            <a:r>
              <a:rPr lang="en-US" dirty="0"/>
              <a:t>Use substitution a lot (plug in answers)</a:t>
            </a:r>
          </a:p>
          <a:p>
            <a:r>
              <a:rPr lang="en-US" dirty="0"/>
              <a:t>Use proportions often</a:t>
            </a:r>
          </a:p>
          <a:p>
            <a:r>
              <a:rPr lang="en-US" dirty="0"/>
              <a:t>Trust what you see</a:t>
            </a:r>
          </a:p>
          <a:p>
            <a:r>
              <a:rPr lang="en-US" dirty="0"/>
              <a:t>Work Backwards</a:t>
            </a:r>
          </a:p>
          <a:p>
            <a:r>
              <a:rPr lang="en-US" dirty="0"/>
              <a:t>Eliminate answer choices</a:t>
            </a:r>
          </a:p>
          <a:p>
            <a:r>
              <a:rPr lang="en-US" dirty="0"/>
              <a:t>In the absence of numbers, make them up!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CD5DB-D309-4993-A02A-B3FA9A2AC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99864" y="1121215"/>
            <a:ext cx="3273158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5130306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Draw a Diagram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oogle Shape;908;p137">
            <a:extLst>
              <a:ext uri="{FF2B5EF4-FFF2-40B4-BE49-F238E27FC236}">
                <a16:creationId xmlns:a16="http://schemas.microsoft.com/office/drawing/2014/main" id="{3C8BF1DF-5BE9-4EE6-B30B-A86CFCC820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94104" y="1595917"/>
            <a:ext cx="9622536" cy="463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497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4023360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Substitute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925;p140">
            <a:extLst>
              <a:ext uri="{FF2B5EF4-FFF2-40B4-BE49-F238E27FC236}">
                <a16:creationId xmlns:a16="http://schemas.microsoft.com/office/drawing/2014/main" id="{8F7E2AE3-31EA-44DC-A927-6B355496DE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1493" y="1352123"/>
            <a:ext cx="9100427" cy="4650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67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5455426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Use proportions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oogle Shape;948;p144">
            <a:extLst>
              <a:ext uri="{FF2B5EF4-FFF2-40B4-BE49-F238E27FC236}">
                <a16:creationId xmlns:a16="http://schemas.microsoft.com/office/drawing/2014/main" id="{4D7DECE1-F101-4F45-BA4E-EA338A77F8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125" y="1561308"/>
            <a:ext cx="8903595" cy="4250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715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17C3-67D4-4C0B-B4F5-F194005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" y="40468"/>
            <a:ext cx="5455426" cy="1170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Use your Eyes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965;p147">
            <a:extLst>
              <a:ext uri="{FF2B5EF4-FFF2-40B4-BE49-F238E27FC236}">
                <a16:creationId xmlns:a16="http://schemas.microsoft.com/office/drawing/2014/main" id="{9F4CFDF1-DBA1-47D4-8A47-7B43238022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2740" y="1545783"/>
            <a:ext cx="8121016" cy="4686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221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175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Neue Haas Grotesk Text Pro</vt:lpstr>
      <vt:lpstr>Noto Sans Symbols</vt:lpstr>
      <vt:lpstr>Palatino Linotype</vt:lpstr>
      <vt:lpstr>AccentBoxVTI</vt:lpstr>
      <vt:lpstr>ACT PREP</vt:lpstr>
      <vt:lpstr>Math Test </vt:lpstr>
      <vt:lpstr>Timing</vt:lpstr>
      <vt:lpstr>Pacing</vt:lpstr>
      <vt:lpstr>Strategies</vt:lpstr>
      <vt:lpstr>Draw a Diagram</vt:lpstr>
      <vt:lpstr>Substitute</vt:lpstr>
      <vt:lpstr>Use proportions</vt:lpstr>
      <vt:lpstr>Use your Eyes</vt:lpstr>
      <vt:lpstr>Divide Diagrams </vt:lpstr>
      <vt:lpstr>Make Up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PREP</dc:title>
  <dc:creator>TRACY N CARTER</dc:creator>
  <cp:lastModifiedBy>Tracy Carter</cp:lastModifiedBy>
  <cp:revision>13</cp:revision>
  <dcterms:created xsi:type="dcterms:W3CDTF">2021-04-28T18:43:34Z</dcterms:created>
  <dcterms:modified xsi:type="dcterms:W3CDTF">2021-07-16T16:11:24Z</dcterms:modified>
</cp:coreProperties>
</file>