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6" r:id="rId4"/>
  </p:sldMasterIdLst>
  <p:sldIdLst>
    <p:sldId id="256" r:id="rId5"/>
    <p:sldId id="257" r:id="rId6"/>
    <p:sldId id="296" r:id="rId7"/>
    <p:sldId id="263" r:id="rId8"/>
    <p:sldId id="264" r:id="rId9"/>
    <p:sldId id="290" r:id="rId10"/>
    <p:sldId id="298" r:id="rId11"/>
    <p:sldId id="29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0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33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8/28/2020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66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974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0245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521755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1163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8/28/2020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4445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8/28/2020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006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3834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459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208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065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456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817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8/28/2020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220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8/28/2020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8263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8/28/2020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210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26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smtClean="0"/>
              <a:t>8/28/2020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68773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  <p:sldLayoutId id="2147483859" r:id="rId13"/>
    <p:sldLayoutId id="2147483860" r:id="rId14"/>
    <p:sldLayoutId id="2147483861" r:id="rId15"/>
    <p:sldLayoutId id="2147483862" r:id="rId16"/>
    <p:sldLayoutId id="2147483863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hyperlink" Target="http://pngimg.com/download/51571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image" Target="../media/image6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pngall.com/oval-png" TargetMode="External"/><Relationship Id="rId11" Type="http://schemas.openxmlformats.org/officeDocument/2006/relationships/hyperlink" Target="http://pngimg.com/download/5911" TargetMode="External"/><Relationship Id="rId5" Type="http://schemas.openxmlformats.org/officeDocument/2006/relationships/image" Target="../media/image9.png"/><Relationship Id="rId15" Type="http://schemas.openxmlformats.org/officeDocument/2006/relationships/hyperlink" Target="http://www.cordovacarter.weebly.com" TargetMode="External"/><Relationship Id="rId10" Type="http://schemas.openxmlformats.org/officeDocument/2006/relationships/image" Target="../media/image12.png"/><Relationship Id="rId4" Type="http://schemas.openxmlformats.org/officeDocument/2006/relationships/image" Target="../media/image8.png"/><Relationship Id="rId9" Type="http://schemas.openxmlformats.org/officeDocument/2006/relationships/hyperlink" Target="http://pngimg.com/download/6981" TargetMode="External"/><Relationship Id="rId14" Type="http://schemas.openxmlformats.org/officeDocument/2006/relationships/hyperlink" Target="http://www.deltamath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en.wikipedia.org/wiki/List_of_mathematical_symbol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cartertn2@scsk12.org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deltamath.com/" TargetMode="External"/><Relationship Id="rId4" Type="http://schemas.openxmlformats.org/officeDocument/2006/relationships/hyperlink" Target="http://www.cordovacarter.weebly.com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www.deltamath.co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A bird standing on a beach&#10;&#10;Description automatically generated">
            <a:extLst>
              <a:ext uri="{FF2B5EF4-FFF2-40B4-BE49-F238E27FC236}">
                <a16:creationId xmlns:a16="http://schemas.microsoft.com/office/drawing/2014/main" id="{79579AE7-F3A7-418C-802A-CF538CFA5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50" y="4736494"/>
            <a:ext cx="12203501" cy="2115163"/>
          </a:xfrm>
          <a:prstGeom prst="rect">
            <a:avLst/>
          </a:prstGeom>
        </p:spPr>
      </p:pic>
      <p:pic>
        <p:nvPicPr>
          <p:cNvPr id="8" name="Picture 8" descr="A close up of a keyboard&#10;&#10;Description automatically generated">
            <a:extLst>
              <a:ext uri="{FF2B5EF4-FFF2-40B4-BE49-F238E27FC236}">
                <a16:creationId xmlns:a16="http://schemas.microsoft.com/office/drawing/2014/main" id="{EBBD0567-1717-4706-9322-03153A6E7C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002" y="503428"/>
            <a:ext cx="12160367" cy="4730167"/>
          </a:xfrm>
          <a:prstGeom prst="rect">
            <a:avLst/>
          </a:prstGeom>
        </p:spPr>
      </p:pic>
      <p:pic>
        <p:nvPicPr>
          <p:cNvPr id="9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B7B42429-07B5-493B-81EA-645AC0D05E6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9895" t="14737" r="20419" b="-1053"/>
          <a:stretch/>
        </p:blipFill>
        <p:spPr>
          <a:xfrm>
            <a:off x="483079" y="2057400"/>
            <a:ext cx="2801873" cy="406434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1ED9A6F-3462-4772-AE40-E246396641E8}"/>
              </a:ext>
            </a:extLst>
          </p:cNvPr>
          <p:cNvSpPr/>
          <p:nvPr/>
        </p:nvSpPr>
        <p:spPr>
          <a:xfrm>
            <a:off x="3122762" y="700177"/>
            <a:ext cx="5707809" cy="2846715"/>
          </a:xfrm>
          <a:prstGeom prst="rect">
            <a:avLst/>
          </a:prstGeom>
          <a:solidFill>
            <a:schemeClr val="tx1">
              <a:lumMod val="65000"/>
            </a:schemeClr>
          </a:solidFill>
          <a:ln w="5715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alibri"/>
                <a:ea typeface="Calibri"/>
                <a:cs typeface="Calibri"/>
              </a:rPr>
              <a:t>​</a:t>
            </a:r>
            <a:endParaRPr lang="en-US" dirty="0"/>
          </a:p>
        </p:txBody>
      </p:sp>
      <p:pic>
        <p:nvPicPr>
          <p:cNvPr id="14" name="Picture 14" descr="A picture containing bowl, plate, cup, food&#10;&#10;Description automatically generated">
            <a:extLst>
              <a:ext uri="{FF2B5EF4-FFF2-40B4-BE49-F238E27FC236}">
                <a16:creationId xmlns:a16="http://schemas.microsoft.com/office/drawing/2014/main" id="{6EAD7B4E-CF42-465B-AFE8-B224AFFCA10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1967" t="3279" r="984" b="-1422"/>
          <a:stretch/>
        </p:blipFill>
        <p:spPr>
          <a:xfrm>
            <a:off x="2910643" y="4770954"/>
            <a:ext cx="6197359" cy="212509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7D94AB2-B6F6-4739-96FB-8EBC22EE8ECB}"/>
              </a:ext>
            </a:extLst>
          </p:cNvPr>
          <p:cNvSpPr txBox="1"/>
          <p:nvPr/>
        </p:nvSpPr>
        <p:spPr>
          <a:xfrm>
            <a:off x="5270740" y="6354583"/>
            <a:ext cx="2743200" cy="317500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20000"/>
          </a:bodyPr>
          <a:lstStyle/>
          <a:p>
            <a:endParaRPr lang="en-US" dirty="0">
              <a:cs typeface="Calibri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EF27C15-63EA-4F81-831D-84F92DFCAD27}"/>
              </a:ext>
            </a:extLst>
          </p:cNvPr>
          <p:cNvSpPr txBox="1"/>
          <p:nvPr/>
        </p:nvSpPr>
        <p:spPr>
          <a:xfrm>
            <a:off x="4724400" y="4367213"/>
            <a:ext cx="2743200" cy="317500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20000"/>
          </a:bodyPr>
          <a:lstStyle/>
          <a:p>
            <a:endParaRPr lang="en-US" dirty="0">
              <a:cs typeface="Calibri"/>
            </a:endParaRPr>
          </a:p>
        </p:txBody>
      </p:sp>
      <p:pic>
        <p:nvPicPr>
          <p:cNvPr id="29" name="Picture 29">
            <a:extLst>
              <a:ext uri="{FF2B5EF4-FFF2-40B4-BE49-F238E27FC236}">
                <a16:creationId xmlns:a16="http://schemas.microsoft.com/office/drawing/2014/main" id="{B8A87B96-117F-475B-9698-3DEE51504F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85871" y="1978694"/>
            <a:ext cx="2743199" cy="3446952"/>
          </a:xfrm>
          <a:prstGeom prst="rect">
            <a:avLst/>
          </a:prstGeom>
        </p:spPr>
      </p:pic>
      <p:pic>
        <p:nvPicPr>
          <p:cNvPr id="23" name="Picture 23" descr="A table that has some furniture in it&#10;&#10;Description automatically generated">
            <a:extLst>
              <a:ext uri="{FF2B5EF4-FFF2-40B4-BE49-F238E27FC236}">
                <a16:creationId xmlns:a16="http://schemas.microsoft.com/office/drawing/2014/main" id="{F85CBA25-68D1-4641-AB09-8B0F2232CF1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 rot="120000">
            <a:off x="7556739" y="4201254"/>
            <a:ext cx="2743199" cy="1877301"/>
          </a:xfrm>
          <a:prstGeom prst="rect">
            <a:avLst/>
          </a:prstGeom>
        </p:spPr>
      </p:pic>
      <p:pic>
        <p:nvPicPr>
          <p:cNvPr id="26" name="Picture 26" descr="A screen shot of an open computer sitting on top of a table&#10;&#10;Description automatically generated">
            <a:extLst>
              <a:ext uri="{FF2B5EF4-FFF2-40B4-BE49-F238E27FC236}">
                <a16:creationId xmlns:a16="http://schemas.microsoft.com/office/drawing/2014/main" id="{C9262316-85F7-470E-988D-3A6E6AE8494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8433758" y="3551773"/>
            <a:ext cx="1506747" cy="890265"/>
          </a:xfrm>
          <a:prstGeom prst="rect">
            <a:avLst/>
          </a:prstGeom>
        </p:spPr>
      </p:pic>
      <p:pic>
        <p:nvPicPr>
          <p:cNvPr id="30" name="Picture 30" descr="A clock is shown at the time&#10;&#10;Description automatically generated">
            <a:extLst>
              <a:ext uri="{FF2B5EF4-FFF2-40B4-BE49-F238E27FC236}">
                <a16:creationId xmlns:a16="http://schemas.microsoft.com/office/drawing/2014/main" id="{ED6CC4EC-9CCF-40E3-A292-BFA9728ABFF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10892287" y="1576016"/>
            <a:ext cx="715992" cy="974268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8424835F-5AB4-4849-A0E2-1DB0E0DEBE61}"/>
              </a:ext>
            </a:extLst>
          </p:cNvPr>
          <p:cNvSpPr txBox="1"/>
          <p:nvPr/>
        </p:nvSpPr>
        <p:spPr>
          <a:xfrm>
            <a:off x="4724400" y="5267325"/>
            <a:ext cx="2743200" cy="317500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20000"/>
          </a:bodyPr>
          <a:lstStyle/>
          <a:p>
            <a:endParaRPr lang="en-US" dirty="0">
              <a:cs typeface="Calibri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46BF07D-9D51-4082-A084-0B48DAB2B72D}"/>
              </a:ext>
            </a:extLst>
          </p:cNvPr>
          <p:cNvSpPr txBox="1"/>
          <p:nvPr/>
        </p:nvSpPr>
        <p:spPr>
          <a:xfrm>
            <a:off x="4214191" y="740973"/>
            <a:ext cx="3252511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cs typeface="Calibri"/>
              </a:rPr>
              <a:t>  Welcome to Algebra 2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405499A8-4AA8-4DE7-92DA-A87AB109820D}"/>
              </a:ext>
            </a:extLst>
          </p:cNvPr>
          <p:cNvSpPr/>
          <p:nvPr/>
        </p:nvSpPr>
        <p:spPr>
          <a:xfrm>
            <a:off x="5356802" y="1608088"/>
            <a:ext cx="920150" cy="92015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92D050"/>
                </a:solidFill>
                <a:cs typeface="Calibri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Delta Math</a:t>
            </a:r>
            <a:endParaRPr lang="en-US" dirty="0">
              <a:solidFill>
                <a:srgbClr val="92D050"/>
              </a:solidFill>
              <a:cs typeface="Calibri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37DB9AF1-8308-4041-B151-11C162461989}"/>
              </a:ext>
            </a:extLst>
          </p:cNvPr>
          <p:cNvSpPr/>
          <p:nvPr/>
        </p:nvSpPr>
        <p:spPr>
          <a:xfrm>
            <a:off x="3597013" y="1630134"/>
            <a:ext cx="1408978" cy="92015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rgbClr val="92D050"/>
                </a:solidFill>
                <a:cs typeface="Calibri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Mrs. Carter's Website</a:t>
            </a:r>
            <a:endParaRPr lang="en-US" dirty="0">
              <a:solidFill>
                <a:srgbClr val="92D050"/>
              </a:solidFill>
            </a:endParaRPr>
          </a:p>
        </p:txBody>
      </p:sp>
      <p:pic>
        <p:nvPicPr>
          <p:cNvPr id="3" name="Picture 3" descr="A picture containing frog&#10;&#10;Description automatically generated">
            <a:extLst>
              <a:ext uri="{FF2B5EF4-FFF2-40B4-BE49-F238E27FC236}">
                <a16:creationId xmlns:a16="http://schemas.microsoft.com/office/drawing/2014/main" id="{81D682ED-8359-4566-AA1D-E6432E9FEEB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627763" y="1215383"/>
            <a:ext cx="1682935" cy="1997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3857B7-717E-4058-9011-A4B062405E0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4E8B57C-5570-4A25-A13A-77B21A5BD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157990"/>
          </a:xfrm>
        </p:spPr>
        <p:txBody>
          <a:bodyPr/>
          <a:lstStyle/>
          <a:p>
            <a:r>
              <a:rPr lang="en-US" dirty="0"/>
              <a:t>Welcome to Algebra 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CBEA1B-F7DB-4CF4-B407-3A8DF7A9F987}"/>
              </a:ext>
            </a:extLst>
          </p:cNvPr>
          <p:cNvSpPr txBox="1"/>
          <p:nvPr/>
        </p:nvSpPr>
        <p:spPr>
          <a:xfrm>
            <a:off x="646111" y="1949332"/>
            <a:ext cx="9839350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Hey guys! It’s a new year and I’m super excited to get started virtually with you all. </a:t>
            </a:r>
          </a:p>
          <a:p>
            <a:r>
              <a:rPr lang="en-US" dirty="0"/>
              <a:t>Please be patient with me, as I will be with you, in learning to navigate our curriculum</a:t>
            </a:r>
          </a:p>
          <a:p>
            <a:r>
              <a:rPr lang="en-US" dirty="0"/>
              <a:t>virtually. Do your best to learn all you can so you won’t fall behind when we eventually </a:t>
            </a:r>
            <a:endParaRPr lang="en-US"/>
          </a:p>
          <a:p>
            <a:r>
              <a:rPr lang="en-US" dirty="0"/>
              <a:t>return to the classroom. </a:t>
            </a:r>
          </a:p>
        </p:txBody>
      </p:sp>
      <p:pic>
        <p:nvPicPr>
          <p:cNvPr id="1026" name="Picture 2" descr="Bitmoji Image">
            <a:extLst>
              <a:ext uri="{FF2B5EF4-FFF2-40B4-BE49-F238E27FC236}">
                <a16:creationId xmlns:a16="http://schemas.microsoft.com/office/drawing/2014/main" id="{6E8C2EA1-1C56-4FB8-8A55-2BB051DFA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5164" y="-64527"/>
            <a:ext cx="2096779" cy="2096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799E1E0-7F22-46A7-B615-2CFE5743B748}"/>
              </a:ext>
            </a:extLst>
          </p:cNvPr>
          <p:cNvSpPr txBox="1"/>
          <p:nvPr/>
        </p:nvSpPr>
        <p:spPr>
          <a:xfrm>
            <a:off x="4724400" y="3464165"/>
            <a:ext cx="5129842" cy="533160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/>
          <a:p>
            <a:endParaRPr lang="en-US" dirty="0"/>
          </a:p>
        </p:txBody>
      </p:sp>
      <p:pic>
        <p:nvPicPr>
          <p:cNvPr id="7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7E766A5B-D747-468C-A656-9E1E9CD39D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163684" y="3581400"/>
            <a:ext cx="3864633" cy="278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078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drawing of a face&#10;&#10;Description automatically generated">
            <a:extLst>
              <a:ext uri="{FF2B5EF4-FFF2-40B4-BE49-F238E27FC236}">
                <a16:creationId xmlns:a16="http://schemas.microsoft.com/office/drawing/2014/main" id="{618094B4-5270-458F-9CDC-499223262D0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050834" y="0"/>
            <a:ext cx="1153913" cy="1157990"/>
          </a:xfr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3857B7-717E-4058-9011-A4B062405E0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4E8B57C-5570-4A25-A13A-77B21A5BD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 Info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57BDB8-5FB3-4E53-A919-18A0A1751DEA}"/>
              </a:ext>
            </a:extLst>
          </p:cNvPr>
          <p:cNvSpPr txBox="1"/>
          <p:nvPr/>
        </p:nvSpPr>
        <p:spPr>
          <a:xfrm>
            <a:off x="2141166" y="2056092"/>
            <a:ext cx="8489825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Name</a:t>
            </a:r>
            <a:r>
              <a:rPr lang="en-US" sz="2400" dirty="0"/>
              <a:t>: Mrs. Tracy Carter</a:t>
            </a:r>
          </a:p>
          <a:p>
            <a:r>
              <a:rPr lang="en-US" sz="2400" b="1" dirty="0"/>
              <a:t>Email</a:t>
            </a:r>
            <a:r>
              <a:rPr lang="en-US" sz="2400" dirty="0"/>
              <a:t>: </a:t>
            </a:r>
            <a:r>
              <a:rPr lang="en-US" sz="2400" dirty="0">
                <a:hlinkClick r:id="rId3"/>
              </a:rPr>
              <a:t>cartertn2@scsk12.org</a:t>
            </a:r>
            <a:endParaRPr lang="en-US" sz="2400" dirty="0"/>
          </a:p>
          <a:p>
            <a:r>
              <a:rPr lang="en-US" sz="2400" b="1" dirty="0"/>
              <a:t>Website</a:t>
            </a:r>
            <a:r>
              <a:rPr lang="en-US" sz="2400" dirty="0"/>
              <a:t>: </a:t>
            </a:r>
            <a:r>
              <a:rPr lang="en-US" sz="2400" dirty="0">
                <a:hlinkClick r:id="rId4"/>
              </a:rPr>
              <a:t>www.cordovacarter.weebly.com</a:t>
            </a:r>
            <a:endParaRPr lang="en-US" sz="2400" dirty="0"/>
          </a:p>
          <a:p>
            <a:r>
              <a:rPr lang="en-US" sz="2400" b="1" dirty="0"/>
              <a:t>School Phone</a:t>
            </a:r>
            <a:r>
              <a:rPr lang="en-US" sz="2400" dirty="0"/>
              <a:t>: (901) 416-4540 </a:t>
            </a:r>
          </a:p>
          <a:p>
            <a:r>
              <a:rPr lang="en-US" sz="2400" b="1" dirty="0"/>
              <a:t>Remind</a:t>
            </a:r>
            <a:r>
              <a:rPr lang="en-US" sz="2400" dirty="0"/>
              <a:t>: @chsalg234 </a:t>
            </a:r>
            <a:r>
              <a:rPr lang="en-US" sz="2400" dirty="0">
                <a:solidFill>
                  <a:srgbClr val="FF0000"/>
                </a:solidFill>
              </a:rPr>
              <a:t>(Standard)</a:t>
            </a:r>
            <a:r>
              <a:rPr lang="en-US" sz="2400" dirty="0"/>
              <a:t> or @chsalg567 </a:t>
            </a:r>
            <a:r>
              <a:rPr lang="en-US" sz="2400" dirty="0">
                <a:solidFill>
                  <a:srgbClr val="FF0000"/>
                </a:solidFill>
              </a:rPr>
              <a:t>(Honors)</a:t>
            </a:r>
          </a:p>
          <a:p>
            <a:r>
              <a:rPr lang="en-US" sz="2400" b="1" dirty="0"/>
              <a:t>Delta Math</a:t>
            </a:r>
            <a:r>
              <a:rPr lang="en-US" sz="2400" dirty="0"/>
              <a:t>: </a:t>
            </a:r>
            <a:r>
              <a:rPr lang="en-US" sz="2400" dirty="0">
                <a:hlinkClick r:id="rId5"/>
              </a:rPr>
              <a:t>www.deltamath.com</a:t>
            </a:r>
            <a:r>
              <a:rPr lang="en-US" sz="2400" dirty="0"/>
              <a:t> code: 507918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b="1" dirty="0"/>
              <a:t> 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333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DA85A-8971-4B97-AB11-1E250127A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39814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Learning Environment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78638D-1155-487D-B765-487F19530F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 patient, prepared and positive!</a:t>
            </a:r>
          </a:p>
          <a:p>
            <a:r>
              <a:rPr lang="en-US" dirty="0"/>
              <a:t>Have materials (computer, pencil, paper) ready when class starts</a:t>
            </a:r>
          </a:p>
          <a:p>
            <a:r>
              <a:rPr lang="en-US" dirty="0"/>
              <a:t>Take notes &amp; Ask questions when appropriate</a:t>
            </a:r>
          </a:p>
          <a:p>
            <a:r>
              <a:rPr lang="en-US" dirty="0"/>
              <a:t>You play a major role in what you learn, so do your best and refrain from taking shortcuts.</a:t>
            </a:r>
          </a:p>
        </p:txBody>
      </p:sp>
    </p:spTree>
    <p:extLst>
      <p:ext uri="{BB962C8B-B14F-4D97-AF65-F5344CB8AC3E}">
        <p14:creationId xmlns:p14="http://schemas.microsoft.com/office/powerpoint/2010/main" val="1537744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DA85A-8971-4B97-AB11-1E250127A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39814"/>
          </a:xfrm>
        </p:spPr>
        <p:txBody>
          <a:bodyPr/>
          <a:lstStyle/>
          <a:p>
            <a:r>
              <a:rPr lang="en-US">
                <a:latin typeface="Calibri"/>
                <a:cs typeface="Calibri"/>
              </a:rPr>
              <a:t>Schedule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33990B-21A2-43C9-A4CE-CBF419848E12}"/>
              </a:ext>
            </a:extLst>
          </p:cNvPr>
          <p:cNvSpPr txBox="1"/>
          <p:nvPr/>
        </p:nvSpPr>
        <p:spPr>
          <a:xfrm>
            <a:off x="640332" y="2034935"/>
            <a:ext cx="11125199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+mn-lt"/>
                <a:cs typeface="+mn-lt"/>
              </a:rPr>
              <a:t>                                                                                      </a:t>
            </a:r>
          </a:p>
          <a:p>
            <a:r>
              <a:rPr lang="en-US">
                <a:ea typeface="+mn-lt"/>
                <a:cs typeface="+mn-lt"/>
              </a:rPr>
              <a:t>  </a:t>
            </a:r>
            <a:endParaRPr lang="en-US"/>
          </a:p>
          <a:p>
            <a:r>
              <a:rPr lang="en-US">
                <a:ea typeface="+mn-lt"/>
                <a:cs typeface="+mn-lt"/>
              </a:rPr>
              <a:t>                                                          </a:t>
            </a:r>
          </a:p>
          <a:p>
            <a:r>
              <a:rPr lang="en-US">
                <a:ea typeface="+mn-lt"/>
                <a:cs typeface="+mn-lt"/>
              </a:rPr>
              <a:t>  </a:t>
            </a:r>
            <a:endParaRPr lang="en-US"/>
          </a:p>
          <a:p>
            <a:r>
              <a:rPr lang="en-US">
                <a:ea typeface="+mn-lt"/>
                <a:cs typeface="+mn-lt"/>
              </a:rPr>
              <a:t>  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43D3727-DE71-4C13-A391-8323B06C2A81}"/>
              </a:ext>
            </a:extLst>
          </p:cNvPr>
          <p:cNvSpPr txBox="1"/>
          <p:nvPr/>
        </p:nvSpPr>
        <p:spPr>
          <a:xfrm>
            <a:off x="238540" y="1711769"/>
            <a:ext cx="349857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classes will meet Mondays.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Classes will meet Tuesday through Thursday mornings for instruction.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Afternoon help sessions Tuesday through Thursday are reserved for those that may need additional help or have questions.</a:t>
            </a:r>
          </a:p>
          <a:p>
            <a:r>
              <a:rPr lang="en-US" dirty="0"/>
              <a:t> </a:t>
            </a:r>
          </a:p>
        </p:txBody>
      </p:sp>
      <p:pic>
        <p:nvPicPr>
          <p:cNvPr id="4" name="Picture 3" descr="A picture containing cabinet&#10;&#10;Description automatically generated">
            <a:extLst>
              <a:ext uri="{FF2B5EF4-FFF2-40B4-BE49-F238E27FC236}">
                <a16:creationId xmlns:a16="http://schemas.microsoft.com/office/drawing/2014/main" id="{C3476394-DB38-41B5-AEAB-4CD7862C68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468" y="1711769"/>
            <a:ext cx="7440063" cy="330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447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DA85A-8971-4B97-AB11-1E250127A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39814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Weekly Overview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45A151-DDF4-4743-B076-24E492E153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2008" y="2052918"/>
            <a:ext cx="5323992" cy="2545586"/>
          </a:xfrm>
        </p:spPr>
        <p:txBody>
          <a:bodyPr/>
          <a:lstStyle/>
          <a:p>
            <a:r>
              <a:rPr lang="en-US" dirty="0"/>
              <a:t>Power Point to include…</a:t>
            </a:r>
          </a:p>
          <a:p>
            <a:pPr lvl="1"/>
            <a:r>
              <a:rPr lang="en-US" dirty="0"/>
              <a:t>Links to my website and Delta Math</a:t>
            </a:r>
          </a:p>
          <a:p>
            <a:pPr lvl="1"/>
            <a:r>
              <a:rPr lang="en-US" dirty="0"/>
              <a:t>Standards and Objectives</a:t>
            </a:r>
          </a:p>
          <a:p>
            <a:pPr lvl="1"/>
            <a:r>
              <a:rPr lang="en-US" dirty="0"/>
              <a:t>Bell work</a:t>
            </a:r>
          </a:p>
          <a:p>
            <a:pPr lvl="1"/>
            <a:r>
              <a:rPr lang="en-US" dirty="0"/>
              <a:t>Notes </a:t>
            </a:r>
          </a:p>
          <a:p>
            <a:pPr lvl="1"/>
            <a:r>
              <a:rPr lang="en-US" dirty="0"/>
              <a:t>Practice Problems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BF300749-2644-48F7-A6CE-7C1F415CEF20}"/>
              </a:ext>
            </a:extLst>
          </p:cNvPr>
          <p:cNvSpPr txBox="1">
            <a:spLocks/>
          </p:cNvSpPr>
          <p:nvPr/>
        </p:nvSpPr>
        <p:spPr>
          <a:xfrm>
            <a:off x="6096000" y="2052918"/>
            <a:ext cx="5323992" cy="2545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en-US" dirty="0"/>
              <a:t>Weekly Assignments to include…</a:t>
            </a:r>
          </a:p>
          <a:p>
            <a:pPr lvl="1"/>
            <a:r>
              <a:rPr lang="en-US" dirty="0"/>
              <a:t>Bell Work (submit on TEAMS)</a:t>
            </a:r>
          </a:p>
          <a:p>
            <a:pPr lvl="1"/>
            <a:r>
              <a:rPr lang="en-US" dirty="0"/>
              <a:t>Delta Math (complete &amp; submit work)</a:t>
            </a:r>
          </a:p>
          <a:p>
            <a:pPr lvl="1"/>
            <a:r>
              <a:rPr lang="en-US" dirty="0"/>
              <a:t>Enrichment (submit on TEAMS)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Font typeface="Wingdings 3" charset="2"/>
              <a:buNone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F21067-A458-4D1E-929D-DFB8CEA109D0}"/>
              </a:ext>
            </a:extLst>
          </p:cNvPr>
          <p:cNvSpPr txBox="1"/>
          <p:nvPr/>
        </p:nvSpPr>
        <p:spPr>
          <a:xfrm>
            <a:off x="276911" y="5174224"/>
            <a:ext cx="113736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Additional assignments may include quizzes, worksheets and tests. It is your responsibility to check </a:t>
            </a:r>
          </a:p>
          <a:p>
            <a:r>
              <a:rPr lang="en-US" dirty="0"/>
              <a:t>   TEAMS and DELTA MATH regularly for due dates.</a:t>
            </a:r>
          </a:p>
        </p:txBody>
      </p:sp>
    </p:spTree>
    <p:extLst>
      <p:ext uri="{BB962C8B-B14F-4D97-AF65-F5344CB8AC3E}">
        <p14:creationId xmlns:p14="http://schemas.microsoft.com/office/powerpoint/2010/main" val="3471670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DA85A-8971-4B97-AB11-1E250127A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39814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Note-taking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33990B-21A2-43C9-A4CE-CBF419848E12}"/>
              </a:ext>
            </a:extLst>
          </p:cNvPr>
          <p:cNvSpPr txBox="1"/>
          <p:nvPr/>
        </p:nvSpPr>
        <p:spPr>
          <a:xfrm>
            <a:off x="640332" y="2034935"/>
            <a:ext cx="11125199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+mn-lt"/>
                <a:cs typeface="+mn-lt"/>
              </a:rPr>
              <a:t>                                                                                      </a:t>
            </a:r>
          </a:p>
          <a:p>
            <a:r>
              <a:rPr lang="en-US">
                <a:ea typeface="+mn-lt"/>
                <a:cs typeface="+mn-lt"/>
              </a:rPr>
              <a:t>  </a:t>
            </a:r>
            <a:endParaRPr lang="en-US"/>
          </a:p>
          <a:p>
            <a:r>
              <a:rPr lang="en-US">
                <a:ea typeface="+mn-lt"/>
                <a:cs typeface="+mn-lt"/>
              </a:rPr>
              <a:t>                                                          </a:t>
            </a:r>
          </a:p>
          <a:p>
            <a:r>
              <a:rPr lang="en-US">
                <a:ea typeface="+mn-lt"/>
                <a:cs typeface="+mn-lt"/>
              </a:rPr>
              <a:t>  </a:t>
            </a:r>
            <a:endParaRPr lang="en-US"/>
          </a:p>
          <a:p>
            <a:r>
              <a:rPr lang="en-US">
                <a:ea typeface="+mn-lt"/>
                <a:cs typeface="+mn-lt"/>
              </a:rPr>
              <a:t>  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43D3727-DE71-4C13-A391-8323B06C2A81}"/>
              </a:ext>
            </a:extLst>
          </p:cNvPr>
          <p:cNvSpPr txBox="1"/>
          <p:nvPr/>
        </p:nvSpPr>
        <p:spPr>
          <a:xfrm>
            <a:off x="238540" y="1711769"/>
            <a:ext cx="1021742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Notes should be taken regularly in class. Actively taking notes during class can help you focus and better understand main topics. Good note-taking will improve your active listening, comprehension of material, and retention. It will help you remember what you hear and see.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Notebooks of some form are expected to be kept and will be checked regularly.</a:t>
            </a:r>
          </a:p>
          <a:p>
            <a:r>
              <a:rPr lang="en-US" dirty="0"/>
              <a:t>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Notes can be taken several ways. 		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You can print off a PDF copy of the notes from my website and fill them in.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Follow along on the computer and work examples with me on a separate sheet to be put in a notebook or binder.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Use OneNote from TEAMS.	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lvl="2"/>
            <a:r>
              <a:rPr lang="en-US" dirty="0"/>
              <a:t>	</a:t>
            </a:r>
          </a:p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F8AA58-A2DF-4E4A-A5E8-EAF8AC7DB862}"/>
              </a:ext>
            </a:extLst>
          </p:cNvPr>
          <p:cNvSpPr txBox="1"/>
          <p:nvPr/>
        </p:nvSpPr>
        <p:spPr>
          <a:xfrm>
            <a:off x="3988904" y="2958264"/>
            <a:ext cx="7223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-The Learning Center, University of North Carolina at Chapel Hill</a:t>
            </a:r>
          </a:p>
        </p:txBody>
      </p:sp>
    </p:spTree>
    <p:extLst>
      <p:ext uri="{BB962C8B-B14F-4D97-AF65-F5344CB8AC3E}">
        <p14:creationId xmlns:p14="http://schemas.microsoft.com/office/powerpoint/2010/main" val="3174558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DA85A-8971-4B97-AB11-1E250127A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39814"/>
          </a:xfrm>
        </p:spPr>
        <p:txBody>
          <a:bodyPr/>
          <a:lstStyle/>
          <a:p>
            <a:r>
              <a:rPr lang="en-US" dirty="0">
                <a:latin typeface="Calibri"/>
                <a:cs typeface="Calibri"/>
              </a:rPr>
              <a:t>Next Steps…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78638D-1155-487D-B765-487F19530F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868557"/>
            <a:ext cx="5085453" cy="419548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Make sure you can access your SCS email, if you are not able to contact 901-416-5300.</a:t>
            </a:r>
          </a:p>
          <a:p>
            <a:endParaRPr lang="en-US" dirty="0"/>
          </a:p>
          <a:p>
            <a:r>
              <a:rPr lang="en-US" dirty="0"/>
              <a:t>If you do not have a Delta Math account, create one at </a:t>
            </a:r>
            <a:r>
              <a:rPr lang="en-US" dirty="0">
                <a:hlinkClick r:id="rId2"/>
              </a:rPr>
              <a:t>www.deltamath.com</a:t>
            </a:r>
            <a:r>
              <a:rPr lang="en-US" dirty="0"/>
              <a:t>. If you have an account, add me as a teacher. My teacher code is 507918.</a:t>
            </a:r>
          </a:p>
          <a:p>
            <a:endParaRPr lang="en-US" dirty="0"/>
          </a:p>
          <a:p>
            <a:r>
              <a:rPr lang="en-US" dirty="0"/>
              <a:t>Familiarize yourself with TEAMS and OneNote so you know where to submit files and submit assignments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43AC2A-B96B-4E02-9A1D-57DDFDA470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586" r="147" b="5680"/>
          <a:stretch/>
        </p:blipFill>
        <p:spPr>
          <a:xfrm>
            <a:off x="7315200" y="1868557"/>
            <a:ext cx="3949148" cy="21866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37175C7-FBD5-49A8-9D42-C676247CCB6A}"/>
              </a:ext>
            </a:extLst>
          </p:cNvPr>
          <p:cNvSpPr txBox="1"/>
          <p:nvPr/>
        </p:nvSpPr>
        <p:spPr>
          <a:xfrm>
            <a:off x="7646203" y="4631189"/>
            <a:ext cx="33554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Device Repairs 901-416-5300</a:t>
            </a:r>
          </a:p>
          <a:p>
            <a:pPr algn="ctr"/>
            <a:r>
              <a:rPr lang="en-US" dirty="0"/>
              <a:t>M-F 8am – 5pm</a:t>
            </a:r>
          </a:p>
          <a:p>
            <a:pPr algn="ctr"/>
            <a:r>
              <a:rPr lang="en-US" dirty="0"/>
              <a:t>Select option 2</a:t>
            </a:r>
          </a:p>
        </p:txBody>
      </p:sp>
    </p:spTree>
    <p:extLst>
      <p:ext uri="{BB962C8B-B14F-4D97-AF65-F5344CB8AC3E}">
        <p14:creationId xmlns:p14="http://schemas.microsoft.com/office/powerpoint/2010/main" val="9133112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achers xmlns="61d2b80f-bbce-4555-9ac5-a2a7d4f75ca0">
      <UserInfo>
        <DisplayName/>
        <AccountId xsi:nil="true"/>
        <AccountType/>
      </UserInfo>
    </Teachers>
    <Has_Teacher_Only_SectionGroup xmlns="61d2b80f-bbce-4555-9ac5-a2a7d4f75ca0" xsi:nil="true"/>
    <Members xmlns="61d2b80f-bbce-4555-9ac5-a2a7d4f75ca0">
      <UserInfo>
        <DisplayName/>
        <AccountId xsi:nil="true"/>
        <AccountType/>
      </UserInfo>
    </Members>
    <Invited_Members xmlns="61d2b80f-bbce-4555-9ac5-a2a7d4f75ca0" xsi:nil="true"/>
    <IsNotebookLocked xmlns="61d2b80f-bbce-4555-9ac5-a2a7d4f75ca0" xsi:nil="true"/>
    <Invited_Leaders xmlns="61d2b80f-bbce-4555-9ac5-a2a7d4f75ca0" xsi:nil="true"/>
    <CultureName xmlns="61d2b80f-bbce-4555-9ac5-a2a7d4f75ca0" xsi:nil="true"/>
    <Owner xmlns="61d2b80f-bbce-4555-9ac5-a2a7d4f75ca0">
      <UserInfo>
        <DisplayName/>
        <AccountId xsi:nil="true"/>
        <AccountType/>
      </UserInfo>
    </Owner>
    <Member_Groups xmlns="61d2b80f-bbce-4555-9ac5-a2a7d4f75ca0">
      <UserInfo>
        <DisplayName/>
        <AccountId xsi:nil="true"/>
        <AccountType/>
      </UserInfo>
    </Member_Groups>
    <Has_Leaders_Only_SectionGroup xmlns="61d2b80f-bbce-4555-9ac5-a2a7d4f75ca0" xsi:nil="true"/>
    <TeamsChannelId xmlns="61d2b80f-bbce-4555-9ac5-a2a7d4f75ca0" xsi:nil="true"/>
    <Invited_Teachers xmlns="61d2b80f-bbce-4555-9ac5-a2a7d4f75ca0" xsi:nil="true"/>
    <NotebookType xmlns="61d2b80f-bbce-4555-9ac5-a2a7d4f75ca0" xsi:nil="true"/>
    <DefaultSectionNames xmlns="61d2b80f-bbce-4555-9ac5-a2a7d4f75ca0" xsi:nil="true"/>
    <Is_Collaboration_Space_Locked xmlns="61d2b80f-bbce-4555-9ac5-a2a7d4f75ca0" xsi:nil="true"/>
    <AppVersion xmlns="61d2b80f-bbce-4555-9ac5-a2a7d4f75ca0" xsi:nil="true"/>
    <FolderType xmlns="61d2b80f-bbce-4555-9ac5-a2a7d4f75ca0" xsi:nil="true"/>
    <Student_Groups xmlns="61d2b80f-bbce-4555-9ac5-a2a7d4f75ca0">
      <UserInfo>
        <DisplayName/>
        <AccountId xsi:nil="true"/>
        <AccountType/>
      </UserInfo>
    </Student_Groups>
    <Templates xmlns="61d2b80f-bbce-4555-9ac5-a2a7d4f75ca0" xsi:nil="true"/>
    <Students xmlns="61d2b80f-bbce-4555-9ac5-a2a7d4f75ca0">
      <UserInfo>
        <DisplayName/>
        <AccountId xsi:nil="true"/>
        <AccountType/>
      </UserInfo>
    </Students>
    <Leaders xmlns="61d2b80f-bbce-4555-9ac5-a2a7d4f75ca0">
      <UserInfo>
        <DisplayName/>
        <AccountId xsi:nil="true"/>
        <AccountType/>
      </UserInfo>
    </Leaders>
    <Math_Settings xmlns="61d2b80f-bbce-4555-9ac5-a2a7d4f75ca0" xsi:nil="true"/>
    <Self_Registration_Enabled xmlns="61d2b80f-bbce-4555-9ac5-a2a7d4f75ca0" xsi:nil="true"/>
    <Invited_Students xmlns="61d2b80f-bbce-4555-9ac5-a2a7d4f75ca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8A01932A7F094CBEF3148B354A32BD" ma:contentTypeVersion="34" ma:contentTypeDescription="Create a new document." ma:contentTypeScope="" ma:versionID="2d19e788d6f7b56440f74c4d27c3d5a4">
  <xsd:schema xmlns:xsd="http://www.w3.org/2001/XMLSchema" xmlns:xs="http://www.w3.org/2001/XMLSchema" xmlns:p="http://schemas.microsoft.com/office/2006/metadata/properties" xmlns:ns3="61d2b80f-bbce-4555-9ac5-a2a7d4f75ca0" xmlns:ns4="e47951db-ec5a-4133-8821-9e573dd8426a" targetNamespace="http://schemas.microsoft.com/office/2006/metadata/properties" ma:root="true" ma:fieldsID="697d7b02cb079408265497af25ca5c87" ns3:_="" ns4:_="">
    <xsd:import namespace="61d2b80f-bbce-4555-9ac5-a2a7d4f75ca0"/>
    <xsd:import namespace="e47951db-ec5a-4133-8821-9e573dd8426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NotebookType" minOccurs="0"/>
                <xsd:element ref="ns3:FolderType" minOccurs="0"/>
                <xsd:element ref="ns3:CultureName" minOccurs="0"/>
                <xsd:element ref="ns3:AppVersion" minOccurs="0"/>
                <xsd:element ref="ns3:TeamsChannelId" minOccurs="0"/>
                <xsd:element ref="ns3:Owner" minOccurs="0"/>
                <xsd:element ref="ns3:Math_Settings" minOccurs="0"/>
                <xsd:element ref="ns3:DefaultSectionNames" minOccurs="0"/>
                <xsd:element ref="ns3:Templates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IsNotebookLocked" minOccurs="0"/>
                <xsd:element ref="ns4:SharedWithUsers" minOccurs="0"/>
                <xsd:element ref="ns4:SharedWithDetails" minOccurs="0"/>
                <xsd:element ref="ns4:SharingHintHash" minOccurs="0"/>
                <xsd:element ref="ns3:Leaders" minOccurs="0"/>
                <xsd:element ref="ns3:Members" minOccurs="0"/>
                <xsd:element ref="ns3:Member_Groups" minOccurs="0"/>
                <xsd:element ref="ns3:Invited_Leaders" minOccurs="0"/>
                <xsd:element ref="ns3:Invited_Members" minOccurs="0"/>
                <xsd:element ref="ns3:Has_Leaders_Only_SectionGroup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d2b80f-bbce-4555-9ac5-a2a7d4f75c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NotebookType" ma:index="10" nillable="true" ma:displayName="Notebook Type" ma:internalName="NotebookType">
      <xsd:simpleType>
        <xsd:restriction base="dms:Text"/>
      </xsd:simpleType>
    </xsd:element>
    <xsd:element name="FolderType" ma:index="11" nillable="true" ma:displayName="Folder Type" ma:internalName="FolderType">
      <xsd:simpleType>
        <xsd:restriction base="dms:Text"/>
      </xsd:simpleType>
    </xsd:element>
    <xsd:element name="CultureName" ma:index="12" nillable="true" ma:displayName="Culture Name" ma:internalName="CultureName">
      <xsd:simpleType>
        <xsd:restriction base="dms:Text"/>
      </xsd:simpleType>
    </xsd:element>
    <xsd:element name="AppVersion" ma:index="13" nillable="true" ma:displayName="App Version" ma:internalName="AppVersion">
      <xsd:simpleType>
        <xsd:restriction base="dms:Text"/>
      </xsd:simpleType>
    </xsd:element>
    <xsd:element name="TeamsChannelId" ma:index="14" nillable="true" ma:displayName="Teams Channel Id" ma:internalName="TeamsChannelId">
      <xsd:simpleType>
        <xsd:restriction base="dms:Text"/>
      </xsd:simpleType>
    </xsd:element>
    <xsd:element name="Owner" ma:index="15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ath_Settings" ma:index="16" nillable="true" ma:displayName="Math Settings" ma:internalName="Math_Settings">
      <xsd:simpleType>
        <xsd:restriction base="dms:Text"/>
      </xsd:simpleType>
    </xsd:element>
    <xsd:element name="DefaultSectionNames" ma:index="17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8" nillable="true" ma:displayName="Templates" ma:internalName="Templates">
      <xsd:simpleType>
        <xsd:restriction base="dms:Note">
          <xsd:maxLength value="255"/>
        </xsd:restriction>
      </xsd:simpleType>
    </xsd:element>
    <xsd:element name="Teachers" ma:index="19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0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1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2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3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4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5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6" nillable="true" ma:displayName="Is Collaboration Space Locked" ma:internalName="Is_Collaboration_Space_Locked">
      <xsd:simpleType>
        <xsd:restriction base="dms:Boolean"/>
      </xsd:simpleType>
    </xsd:element>
    <xsd:element name="IsNotebookLocked" ma:index="27" nillable="true" ma:displayName="Is Notebook Locked" ma:internalName="IsNotebookLocked">
      <xsd:simpleType>
        <xsd:restriction base="dms:Boolean"/>
      </xsd:simpleType>
    </xsd:element>
    <xsd:element name="Leaders" ma:index="31" nillable="true" ma:displayName="Leaders" ma:internalName="Lead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s" ma:index="32" nillable="true" ma:displayName="Members" ma:internalName="Memb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mber_Groups" ma:index="33" nillable="true" ma:displayName="Member Groups" ma:internalName="Member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Leaders" ma:index="34" nillable="true" ma:displayName="Invited Leaders" ma:internalName="Invited_Leaders">
      <xsd:simpleType>
        <xsd:restriction base="dms:Note">
          <xsd:maxLength value="255"/>
        </xsd:restriction>
      </xsd:simpleType>
    </xsd:element>
    <xsd:element name="Invited_Members" ma:index="35" nillable="true" ma:displayName="Invited Members" ma:internalName="Invited_Members">
      <xsd:simpleType>
        <xsd:restriction base="dms:Note">
          <xsd:maxLength value="255"/>
        </xsd:restriction>
      </xsd:simpleType>
    </xsd:element>
    <xsd:element name="Has_Leaders_Only_SectionGroup" ma:index="36" nillable="true" ma:displayName="Has Leaders Only SectionGroup" ma:internalName="Has_Leaders_Only_SectionGroup">
      <xsd:simpleType>
        <xsd:restriction base="dms:Boolean"/>
      </xsd:simpleType>
    </xsd:element>
    <xsd:element name="MediaServiceDateTaken" ma:index="3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8" nillable="true" ma:displayName="Tags" ma:internalName="MediaServiceAutoTags" ma:readOnly="true">
      <xsd:simpleType>
        <xsd:restriction base="dms:Text"/>
      </xsd:simpleType>
    </xsd:element>
    <xsd:element name="MediaServiceOCR" ma:index="3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4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41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7951db-ec5a-4133-8821-9e573dd8426a" elementFormDefault="qualified">
    <xsd:import namespace="http://schemas.microsoft.com/office/2006/documentManagement/types"/>
    <xsd:import namespace="http://schemas.microsoft.com/office/infopath/2007/PartnerControls"/>
    <xsd:element name="SharedWithUsers" ma:index="2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3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28AEEB7-6D1A-418D-AD74-8E65347ECEC2}">
  <ds:schemaRefs>
    <ds:schemaRef ds:uri="http://schemas.microsoft.com/office/infopath/2007/PartnerControls"/>
    <ds:schemaRef ds:uri="e47951db-ec5a-4133-8821-9e573dd8426a"/>
    <ds:schemaRef ds:uri="http://www.w3.org/XML/1998/namespace"/>
    <ds:schemaRef ds:uri="http://purl.org/dc/dcmitype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61d2b80f-bbce-4555-9ac5-a2a7d4f75ca0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B2221156-AE33-4FCE-9FC4-FC5EC95D2DC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3489306-A6A2-4F0C-B282-B7490ED76D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1d2b80f-bbce-4555-9ac5-a2a7d4f75ca0"/>
    <ds:schemaRef ds:uri="e47951db-ec5a-4133-8821-9e573dd8426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1636</TotalTime>
  <Words>814</Words>
  <Application>Microsoft Office PowerPoint</Application>
  <PresentationFormat>Widescreen</PresentationFormat>
  <Paragraphs>80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Century Gothic</vt:lpstr>
      <vt:lpstr>Wingdings 3</vt:lpstr>
      <vt:lpstr>Ion</vt:lpstr>
      <vt:lpstr>PowerPoint Presentation</vt:lpstr>
      <vt:lpstr>Welcome to Algebra 2</vt:lpstr>
      <vt:lpstr>Important Info</vt:lpstr>
      <vt:lpstr>Learning Environment</vt:lpstr>
      <vt:lpstr>Schedule</vt:lpstr>
      <vt:lpstr>Weekly Overview</vt:lpstr>
      <vt:lpstr>Note-taking</vt:lpstr>
      <vt:lpstr>Next Steps…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TRACY N CARTER</dc:creator>
  <cp:lastModifiedBy>TRACY N CARTER</cp:lastModifiedBy>
  <cp:revision>883</cp:revision>
  <dcterms:created xsi:type="dcterms:W3CDTF">2020-08-17T17:54:10Z</dcterms:created>
  <dcterms:modified xsi:type="dcterms:W3CDTF">2020-08-28T11:22:25Z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0x010100838A01932A7F094CBEF3148B354A32BD</vt:lpwstr>
  </property>
  <property fmtid="{D5CDD505-2E9C-101B-9397-08002B2CF9AE}" pid="3" name="_MarkAsFinal">
    <vt:bool>true</vt:bool>
  </property>
</Properties>
</file>